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17"/>
  </p:normalViewPr>
  <p:slideViewPr>
    <p:cSldViewPr snapToGrid="0" snapToObjects="1">
      <p:cViewPr varScale="1">
        <p:scale>
          <a:sx n="76" d="100"/>
          <a:sy n="76" d="100"/>
        </p:scale>
        <p:origin x="232" y="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8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docendum.it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ormazione@docendum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ttangolo 5"/>
          <p:cNvSpPr/>
          <p:nvPr/>
        </p:nvSpPr>
        <p:spPr>
          <a:xfrm>
            <a:off x="0" y="-1"/>
            <a:ext cx="12192000" cy="659759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Rettangolo 6"/>
          <p:cNvSpPr/>
          <p:nvPr/>
        </p:nvSpPr>
        <p:spPr>
          <a:xfrm>
            <a:off x="0" y="6198242"/>
            <a:ext cx="12192000" cy="659758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114" name="Rettangolo 7"/>
          <p:cNvSpPr/>
          <p:nvPr/>
        </p:nvSpPr>
        <p:spPr>
          <a:xfrm>
            <a:off x="0" y="2439364"/>
            <a:ext cx="12192000" cy="2711371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115" name="CasellaDiTesto 10"/>
          <p:cNvSpPr txBox="1"/>
          <p:nvPr/>
        </p:nvSpPr>
        <p:spPr>
          <a:xfrm>
            <a:off x="289368" y="2530124"/>
            <a:ext cx="6111432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ATTIVITÀ </a:t>
            </a:r>
            <a:r>
              <a:rPr dirty="0"/>
              <a:t>EXTRA</a:t>
            </a:r>
            <a:r>
              <a:rPr dirty="0"/>
              <a:t> </a:t>
            </a:r>
            <a:endParaRPr lang="it-IT" dirty="0" smtClean="0"/>
          </a:p>
          <a:p>
            <a: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b="1" dirty="0" smtClean="0"/>
              <a:t>CODING</a:t>
            </a:r>
            <a:endParaRPr b="1" dirty="0"/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236" y="1318021"/>
            <a:ext cx="1168401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png" descr="image3.png"/>
          <p:cNvPicPr>
            <a:picLocks noChangeAspect="1"/>
          </p:cNvPicPr>
          <p:nvPr/>
        </p:nvPicPr>
        <p:blipFill>
          <a:blip r:embed="rId3"/>
          <a:srcRect b="14"/>
          <a:stretch>
            <a:fillRect/>
          </a:stretch>
        </p:blipFill>
        <p:spPr>
          <a:xfrm>
            <a:off x="119062" y="5641716"/>
            <a:ext cx="1168239" cy="1164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4"/>
                </a:lnTo>
                <a:lnTo>
                  <a:pt x="0" y="21600"/>
                </a:lnTo>
                <a:lnTo>
                  <a:pt x="1130" y="21600"/>
                </a:lnTo>
                <a:lnTo>
                  <a:pt x="2128" y="21600"/>
                </a:lnTo>
                <a:lnTo>
                  <a:pt x="2128" y="11871"/>
                </a:lnTo>
                <a:lnTo>
                  <a:pt x="2128" y="2142"/>
                </a:lnTo>
                <a:lnTo>
                  <a:pt x="2296" y="2142"/>
                </a:lnTo>
                <a:lnTo>
                  <a:pt x="11864" y="2097"/>
                </a:lnTo>
                <a:lnTo>
                  <a:pt x="21600" y="2053"/>
                </a:lnTo>
                <a:lnTo>
                  <a:pt x="21600" y="1133"/>
                </a:lnTo>
                <a:lnTo>
                  <a:pt x="21600" y="1074"/>
                </a:lnTo>
                <a:lnTo>
                  <a:pt x="21600" y="103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2678" y="2561"/>
                </a:moveTo>
                <a:cubicBezTo>
                  <a:pt x="10010" y="2438"/>
                  <a:pt x="7443" y="3439"/>
                  <a:pt x="5510" y="5387"/>
                </a:cubicBezTo>
                <a:cubicBezTo>
                  <a:pt x="2608" y="8313"/>
                  <a:pt x="1941" y="12487"/>
                  <a:pt x="3771" y="16235"/>
                </a:cubicBezTo>
                <a:cubicBezTo>
                  <a:pt x="4730" y="18200"/>
                  <a:pt x="6452" y="19825"/>
                  <a:pt x="8474" y="20673"/>
                </a:cubicBezTo>
                <a:cubicBezTo>
                  <a:pt x="9063" y="20919"/>
                  <a:pt x="9366" y="21043"/>
                  <a:pt x="9523" y="21055"/>
                </a:cubicBezTo>
                <a:cubicBezTo>
                  <a:pt x="9573" y="21028"/>
                  <a:pt x="9625" y="20976"/>
                  <a:pt x="9677" y="20923"/>
                </a:cubicBezTo>
                <a:cubicBezTo>
                  <a:pt x="9686" y="20876"/>
                  <a:pt x="9692" y="20827"/>
                  <a:pt x="9692" y="20754"/>
                </a:cubicBezTo>
                <a:cubicBezTo>
                  <a:pt x="9692" y="20279"/>
                  <a:pt x="9810" y="20255"/>
                  <a:pt x="11160" y="20445"/>
                </a:cubicBezTo>
                <a:cubicBezTo>
                  <a:pt x="12581" y="20644"/>
                  <a:pt x="14411" y="20340"/>
                  <a:pt x="15862" y="19664"/>
                </a:cubicBezTo>
                <a:cubicBezTo>
                  <a:pt x="16717" y="19267"/>
                  <a:pt x="17470" y="18741"/>
                  <a:pt x="18108" y="18112"/>
                </a:cubicBezTo>
                <a:cubicBezTo>
                  <a:pt x="18320" y="17902"/>
                  <a:pt x="18522" y="17680"/>
                  <a:pt x="18709" y="17449"/>
                </a:cubicBezTo>
                <a:cubicBezTo>
                  <a:pt x="20956" y="14685"/>
                  <a:pt x="21338" y="10537"/>
                  <a:pt x="19245" y="7271"/>
                </a:cubicBezTo>
                <a:cubicBezTo>
                  <a:pt x="18371" y="5908"/>
                  <a:pt x="17380" y="5064"/>
                  <a:pt x="15686" y="4254"/>
                </a:cubicBezTo>
                <a:cubicBezTo>
                  <a:pt x="14425" y="3650"/>
                  <a:pt x="14292" y="3542"/>
                  <a:pt x="14380" y="3187"/>
                </a:cubicBezTo>
                <a:cubicBezTo>
                  <a:pt x="14468" y="2837"/>
                  <a:pt x="14405" y="2782"/>
                  <a:pt x="13830" y="2686"/>
                </a:cubicBezTo>
                <a:cubicBezTo>
                  <a:pt x="13446" y="2622"/>
                  <a:pt x="13059" y="2579"/>
                  <a:pt x="12678" y="256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8" name="CasellaDiTesto 10"/>
          <p:cNvSpPr txBox="1"/>
          <p:nvPr/>
        </p:nvSpPr>
        <p:spPr>
          <a:xfrm>
            <a:off x="1406967" y="6355307"/>
            <a:ext cx="707785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 smtClean="0"/>
              <a:t>A.S.D. ASGS</a:t>
            </a:r>
            <a:endParaRPr dirty="0"/>
          </a:p>
        </p:txBody>
      </p:sp>
      <p:sp>
        <p:nvSpPr>
          <p:cNvPr id="119" name="CasellaDiTesto 10"/>
          <p:cNvSpPr txBox="1"/>
          <p:nvPr/>
        </p:nvSpPr>
        <p:spPr>
          <a:xfrm>
            <a:off x="289367" y="145193"/>
            <a:ext cx="57585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ANNO SCOLASTICO 20</a:t>
            </a:r>
            <a:r>
              <a:rPr lang="it-IT" dirty="0"/>
              <a:t>20</a:t>
            </a:r>
            <a:r>
              <a:rPr dirty="0"/>
              <a:t>-202</a:t>
            </a:r>
            <a:r>
              <a:rPr lang="it-IT" dirty="0"/>
              <a:t>1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2" name="Segnaposto numero diapositiva 3"/>
          <p:cNvSpPr txBox="1"/>
          <p:nvPr/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23" name="object 2"/>
          <p:cNvSpPr txBox="1"/>
          <p:nvPr/>
        </p:nvSpPr>
        <p:spPr>
          <a:xfrm>
            <a:off x="289367" y="620472"/>
            <a:ext cx="9801118" cy="91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8300"/>
              </a:lnSpc>
              <a:tabLst>
                <a:tab pos="1892300" algn="l"/>
                <a:tab pos="6769100" algn="l"/>
                <a:tab pos="9410700" algn="l"/>
              </a:tabLst>
              <a:defRPr sz="4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Coding </a:t>
            </a:r>
            <a:endParaRPr dirty="0"/>
          </a:p>
        </p:txBody>
      </p:sp>
      <p:sp>
        <p:nvSpPr>
          <p:cNvPr id="124" name="Rettangolo 8"/>
          <p:cNvSpPr/>
          <p:nvPr/>
        </p:nvSpPr>
        <p:spPr>
          <a:xfrm>
            <a:off x="0" y="-1"/>
            <a:ext cx="12192000" cy="659759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CasellaDiTesto 10"/>
          <p:cNvSpPr txBox="1"/>
          <p:nvPr/>
        </p:nvSpPr>
        <p:spPr>
          <a:xfrm>
            <a:off x="289367" y="145193"/>
            <a:ext cx="57585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ATTIVITÀ </a:t>
            </a:r>
            <a:r>
              <a:rPr dirty="0"/>
              <a:t>EXTRA </a:t>
            </a:r>
            <a:r>
              <a:rPr lang="it-IT" dirty="0" smtClean="0"/>
              <a:t>CODING</a:t>
            </a:r>
            <a:endParaRPr dirty="0"/>
          </a:p>
        </p:txBody>
      </p:sp>
      <p:sp>
        <p:nvSpPr>
          <p:cNvPr id="127" name="Rettangolo 11"/>
          <p:cNvSpPr/>
          <p:nvPr/>
        </p:nvSpPr>
        <p:spPr>
          <a:xfrm>
            <a:off x="0" y="6423326"/>
            <a:ext cx="12192000" cy="434673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128" name="CasellaDiTesto 13"/>
          <p:cNvSpPr txBox="1"/>
          <p:nvPr/>
        </p:nvSpPr>
        <p:spPr>
          <a:xfrm>
            <a:off x="5500811" y="4990891"/>
            <a:ext cx="5436156" cy="997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90000"/>
              </a:lnSpc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r>
              <a:rPr lang="it-IT" dirty="0">
                <a:latin typeface="+mj-lt"/>
              </a:rPr>
              <a:t>Lunedì                  15:30-16:45 2ª primaria</a:t>
            </a:r>
          </a:p>
          <a:p>
            <a:pPr algn="l"/>
            <a:r>
              <a:rPr lang="it-IT" dirty="0">
                <a:latin typeface="+mj-lt"/>
              </a:rPr>
              <a:t>Martedì                15:30-16:45 1ª primaria</a:t>
            </a:r>
          </a:p>
          <a:p>
            <a:pPr algn="l"/>
            <a:r>
              <a:rPr lang="it-IT" dirty="0">
                <a:latin typeface="+mj-lt"/>
              </a:rPr>
              <a:t>Mercoledì            15:30-16:45 4ª primaria</a:t>
            </a:r>
          </a:p>
        </p:txBody>
      </p:sp>
      <p:pic>
        <p:nvPicPr>
          <p:cNvPr id="129" name="Immagine" descr="Immagine"/>
          <p:cNvPicPr>
            <a:picLocks noChangeAspect="1"/>
          </p:cNvPicPr>
          <p:nvPr/>
        </p:nvPicPr>
        <p:blipFill>
          <a:blip r:embed="rId2"/>
          <a:srcRect b="35232"/>
          <a:stretch>
            <a:fillRect/>
          </a:stretch>
        </p:blipFill>
        <p:spPr>
          <a:xfrm>
            <a:off x="10817462" y="708421"/>
            <a:ext cx="1181948" cy="121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3.png" descr="image3.png"/>
          <p:cNvPicPr>
            <a:picLocks noChangeAspect="1"/>
          </p:cNvPicPr>
          <p:nvPr/>
        </p:nvPicPr>
        <p:blipFill>
          <a:blip r:embed="rId3"/>
          <a:srcRect r="3" b="21"/>
          <a:stretch>
            <a:fillRect/>
          </a:stretch>
        </p:blipFill>
        <p:spPr>
          <a:xfrm>
            <a:off x="55562" y="6002473"/>
            <a:ext cx="806451" cy="804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127" y="21600"/>
                </a:lnTo>
                <a:lnTo>
                  <a:pt x="2126" y="21600"/>
                </a:lnTo>
                <a:lnTo>
                  <a:pt x="2126" y="11877"/>
                </a:lnTo>
                <a:lnTo>
                  <a:pt x="2126" y="2143"/>
                </a:lnTo>
                <a:lnTo>
                  <a:pt x="2296" y="2143"/>
                </a:lnTo>
                <a:lnTo>
                  <a:pt x="11863" y="2100"/>
                </a:lnTo>
                <a:lnTo>
                  <a:pt x="21600" y="2058"/>
                </a:lnTo>
                <a:lnTo>
                  <a:pt x="21600" y="1130"/>
                </a:lnTo>
                <a:lnTo>
                  <a:pt x="21600" y="1077"/>
                </a:lnTo>
                <a:lnTo>
                  <a:pt x="21600" y="102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2681" y="2559"/>
                </a:moveTo>
                <a:cubicBezTo>
                  <a:pt x="10013" y="2436"/>
                  <a:pt x="7450" y="3435"/>
                  <a:pt x="5517" y="5384"/>
                </a:cubicBezTo>
                <a:cubicBezTo>
                  <a:pt x="2614" y="8310"/>
                  <a:pt x="1943" y="12489"/>
                  <a:pt x="3774" y="16237"/>
                </a:cubicBezTo>
                <a:cubicBezTo>
                  <a:pt x="4733" y="18202"/>
                  <a:pt x="6449" y="19825"/>
                  <a:pt x="8472" y="20672"/>
                </a:cubicBezTo>
                <a:cubicBezTo>
                  <a:pt x="9061" y="20919"/>
                  <a:pt x="9367" y="21044"/>
                  <a:pt x="9524" y="21056"/>
                </a:cubicBezTo>
                <a:cubicBezTo>
                  <a:pt x="9574" y="21028"/>
                  <a:pt x="9621" y="20971"/>
                  <a:pt x="9673" y="20918"/>
                </a:cubicBezTo>
                <a:cubicBezTo>
                  <a:pt x="9682" y="20871"/>
                  <a:pt x="9694" y="20831"/>
                  <a:pt x="9694" y="20758"/>
                </a:cubicBezTo>
                <a:cubicBezTo>
                  <a:pt x="9694" y="20283"/>
                  <a:pt x="9811" y="20259"/>
                  <a:pt x="11161" y="20449"/>
                </a:cubicBezTo>
                <a:cubicBezTo>
                  <a:pt x="12583" y="20648"/>
                  <a:pt x="14419" y="20345"/>
                  <a:pt x="15870" y="19670"/>
                </a:cubicBezTo>
                <a:cubicBezTo>
                  <a:pt x="16725" y="19273"/>
                  <a:pt x="17475" y="18743"/>
                  <a:pt x="18113" y="18114"/>
                </a:cubicBezTo>
                <a:cubicBezTo>
                  <a:pt x="18326" y="17904"/>
                  <a:pt x="18521" y="17683"/>
                  <a:pt x="18709" y="17453"/>
                </a:cubicBezTo>
                <a:cubicBezTo>
                  <a:pt x="20956" y="14688"/>
                  <a:pt x="21345" y="10537"/>
                  <a:pt x="19251" y="7271"/>
                </a:cubicBezTo>
                <a:cubicBezTo>
                  <a:pt x="18377" y="5908"/>
                  <a:pt x="17384" y="5065"/>
                  <a:pt x="15690" y="4254"/>
                </a:cubicBezTo>
                <a:cubicBezTo>
                  <a:pt x="14428" y="3650"/>
                  <a:pt x="14294" y="3543"/>
                  <a:pt x="14382" y="3188"/>
                </a:cubicBezTo>
                <a:cubicBezTo>
                  <a:pt x="14469" y="2838"/>
                  <a:pt x="14405" y="2782"/>
                  <a:pt x="13830" y="2687"/>
                </a:cubicBezTo>
                <a:cubicBezTo>
                  <a:pt x="13446" y="2623"/>
                  <a:pt x="13063" y="2576"/>
                  <a:pt x="12681" y="255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1" name="CasellaDiTesto 10"/>
          <p:cNvSpPr txBox="1"/>
          <p:nvPr/>
        </p:nvSpPr>
        <p:spPr>
          <a:xfrm>
            <a:off x="1051367" y="6495007"/>
            <a:ext cx="155090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A.S.D.ASGS</a:t>
            </a:r>
          </a:p>
        </p:txBody>
      </p:sp>
      <p:pic>
        <p:nvPicPr>
          <p:cNvPr id="8" name="Picture 7" descr="logoDocendum_positivo-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63" y="717511"/>
            <a:ext cx="2698417" cy="10772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2710" y="1866782"/>
            <a:ext cx="7590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La programmazione a bocchi visuali e l’introduzione al pensiero computazionale si sono affermati a livello mondiale per la loro efficacia nel trasmettere competenze di </a:t>
            </a:r>
            <a:r>
              <a:rPr lang="it-IT" sz="2000" dirty="0">
                <a:solidFill>
                  <a:schemeClr val="accent5"/>
                </a:solidFill>
              </a:rPr>
              <a:t>problem solving </a:t>
            </a:r>
            <a:r>
              <a:rPr lang="it-IT" sz="2000" dirty="0"/>
              <a:t>, </a:t>
            </a:r>
            <a:r>
              <a:rPr lang="it-IT" sz="2000" dirty="0">
                <a:solidFill>
                  <a:srgbClr val="5B9BD5"/>
                </a:solidFill>
              </a:rPr>
              <a:t>creatività</a:t>
            </a:r>
            <a:r>
              <a:rPr lang="it-IT" sz="2000" dirty="0"/>
              <a:t> e </a:t>
            </a:r>
            <a:r>
              <a:rPr lang="it-IT" sz="2000" dirty="0">
                <a:solidFill>
                  <a:srgbClr val="5B9BD5"/>
                </a:solidFill>
              </a:rPr>
              <a:t>lavoro di gruppo</a:t>
            </a:r>
            <a:r>
              <a:rPr lang="it-IT" sz="2000" dirty="0"/>
              <a:t>.</a:t>
            </a:r>
          </a:p>
          <a:p>
            <a:pPr algn="just"/>
            <a:r>
              <a:rPr lang="it-IT" sz="2000" dirty="0"/>
              <a:t>Gioco, divertimento e sviluppo di nuove competenze caratterizzano i nostri corsi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Su </a:t>
            </a:r>
            <a:r>
              <a:rPr lang="it-IT" sz="2000" dirty="0">
                <a:solidFill>
                  <a:srgbClr val="5B9BD5"/>
                </a:solidFill>
                <a:hlinkClick r:id="rId5"/>
              </a:rPr>
              <a:t>www.docendum.it</a:t>
            </a:r>
            <a:r>
              <a:rPr lang="it-IT" sz="2000" dirty="0"/>
              <a:t> trovate degli approfondimenti sul coding e di seguito i giorni e gli orari aggiornati dei corsi nella vostra scuola:</a:t>
            </a:r>
            <a:endParaRPr lang="en-US" sz="2000" dirty="0"/>
          </a:p>
        </p:txBody>
      </p:sp>
      <p:pic>
        <p:nvPicPr>
          <p:cNvPr id="11" name="Picture 10" descr="Schermata 2019-09-11 alle 17.06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3" y="2300850"/>
            <a:ext cx="3594100" cy="2806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1169739" y="6404292"/>
            <a:ext cx="184062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2" name="Segnaposto numero diapositiva 3"/>
          <p:cNvSpPr txBox="1"/>
          <p:nvPr/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23" name="object 2"/>
          <p:cNvSpPr txBox="1"/>
          <p:nvPr/>
        </p:nvSpPr>
        <p:spPr>
          <a:xfrm>
            <a:off x="289367" y="620472"/>
            <a:ext cx="9801118" cy="91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8300"/>
              </a:lnSpc>
              <a:tabLst>
                <a:tab pos="1892300" algn="l"/>
                <a:tab pos="6769100" algn="l"/>
                <a:tab pos="9410700" algn="l"/>
              </a:tabLst>
              <a:defRPr sz="4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dirty="0"/>
              <a:t>Coding </a:t>
            </a:r>
            <a:endParaRPr dirty="0"/>
          </a:p>
        </p:txBody>
      </p:sp>
      <p:sp>
        <p:nvSpPr>
          <p:cNvPr id="124" name="Rettangolo 8"/>
          <p:cNvSpPr/>
          <p:nvPr/>
        </p:nvSpPr>
        <p:spPr>
          <a:xfrm>
            <a:off x="0" y="-1"/>
            <a:ext cx="12192000" cy="659759"/>
          </a:xfrm>
          <a:prstGeom prst="rect">
            <a:avLst/>
          </a:prstGeom>
          <a:gradFill>
            <a:gsLst>
              <a:gs pos="0">
                <a:srgbClr val="70A6DB"/>
              </a:gs>
              <a:gs pos="50000">
                <a:srgbClr val="559BDB"/>
              </a:gs>
              <a:gs pos="100000">
                <a:srgbClr val="448AC9"/>
              </a:gs>
            </a:gsLst>
            <a:lin ang="5400000"/>
          </a:gradFill>
          <a:ln w="6350">
            <a:solidFill>
              <a:schemeClr val="accent5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Rettangolo 11"/>
          <p:cNvSpPr/>
          <p:nvPr/>
        </p:nvSpPr>
        <p:spPr>
          <a:xfrm>
            <a:off x="0" y="6423326"/>
            <a:ext cx="12192000" cy="434673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128" name="CasellaDiTesto 13"/>
          <p:cNvSpPr txBox="1"/>
          <p:nvPr/>
        </p:nvSpPr>
        <p:spPr>
          <a:xfrm>
            <a:off x="289366" y="1736710"/>
            <a:ext cx="11710043" cy="3107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457200">
              <a:lnSpc>
                <a:spcPct val="90000"/>
              </a:lnSpc>
              <a:defRPr sz="2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l"/>
            <a:r>
              <a:rPr lang="it-IT" dirty="0"/>
              <a:t>Costi</a:t>
            </a:r>
          </a:p>
          <a:p>
            <a:pPr algn="l"/>
            <a:r>
              <a:rPr lang="it-IT" sz="2000" dirty="0"/>
              <a:t>Il costo del corso per l'anno scolastico 2020/21 è di €490,00 da saldare entro il 30/09/2020. </a:t>
            </a:r>
          </a:p>
          <a:p>
            <a:pPr algn="l"/>
            <a:r>
              <a:rPr lang="it-IT" sz="2000" dirty="0"/>
              <a:t>In caso di due fratelli iscritti, ci sarà uno sconto di €100 su ogni quota, pertanto la rata totale sarà  di €780,00.</a:t>
            </a:r>
          </a:p>
          <a:p>
            <a:pPr algn="l"/>
            <a:r>
              <a:rPr lang="it-IT" sz="2000" dirty="0"/>
              <a:t>Di seguito i dati per emettere il bonifico sull'IBAN dell'Istituto: IT37Z0100503240000000000027</a:t>
            </a:r>
          </a:p>
          <a:p>
            <a:pPr algn="l"/>
            <a:r>
              <a:rPr lang="it-IT" sz="2000" dirty="0"/>
              <a:t>CAUSALE: Cognome e Nome alunno - Classe __  </a:t>
            </a:r>
            <a:r>
              <a:rPr lang="it-IT" sz="2000" dirty="0" err="1"/>
              <a:t>Sez</a:t>
            </a:r>
            <a:r>
              <a:rPr lang="it-IT" sz="2000" dirty="0"/>
              <a:t> __  - Coding - Sacro Cuore</a:t>
            </a:r>
          </a:p>
          <a:p>
            <a:pPr algn="l"/>
            <a:r>
              <a:rPr lang="it-IT" sz="2000" dirty="0"/>
              <a:t>Per l’</a:t>
            </a:r>
            <a:r>
              <a:rPr lang="it-IT" sz="2000" b="1" dirty="0"/>
              <a:t>iscrizione</a:t>
            </a:r>
            <a:r>
              <a:rPr lang="it-IT" sz="2000" dirty="0"/>
              <a:t> è necessario inviare un’email a </a:t>
            </a:r>
            <a:r>
              <a:rPr lang="it-IT" sz="2000" dirty="0">
                <a:hlinkClick r:id="rId2"/>
              </a:rPr>
              <a:t>formazione@docendum.it</a:t>
            </a:r>
            <a:r>
              <a:rPr lang="it-IT" sz="2000" dirty="0"/>
              <a:t> con copia della relativa ricevuta di pagamento e Nome e Cognome alunno, Classe e Sezione, Istituto, Cellulare e Email di entrambi i genitori.</a:t>
            </a:r>
          </a:p>
          <a:p>
            <a:pPr algn="l"/>
            <a:endParaRPr lang="it-IT" sz="2000" dirty="0"/>
          </a:p>
          <a:p>
            <a:pPr algn="l"/>
            <a:endParaRPr lang="it-IT" sz="2000" dirty="0"/>
          </a:p>
        </p:txBody>
      </p:sp>
      <p:pic>
        <p:nvPicPr>
          <p:cNvPr id="129" name="Immagine" descr="Immagine"/>
          <p:cNvPicPr>
            <a:picLocks noChangeAspect="1"/>
          </p:cNvPicPr>
          <p:nvPr/>
        </p:nvPicPr>
        <p:blipFill>
          <a:blip r:embed="rId3"/>
          <a:srcRect b="35232"/>
          <a:stretch>
            <a:fillRect/>
          </a:stretch>
        </p:blipFill>
        <p:spPr>
          <a:xfrm>
            <a:off x="10817462" y="708421"/>
            <a:ext cx="1181948" cy="1214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3.png" descr="image3.png"/>
          <p:cNvPicPr>
            <a:picLocks noChangeAspect="1"/>
          </p:cNvPicPr>
          <p:nvPr/>
        </p:nvPicPr>
        <p:blipFill>
          <a:blip r:embed="rId4"/>
          <a:srcRect r="3" b="21"/>
          <a:stretch>
            <a:fillRect/>
          </a:stretch>
        </p:blipFill>
        <p:spPr>
          <a:xfrm>
            <a:off x="55562" y="6002473"/>
            <a:ext cx="806451" cy="804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127" y="21600"/>
                </a:lnTo>
                <a:lnTo>
                  <a:pt x="2126" y="21600"/>
                </a:lnTo>
                <a:lnTo>
                  <a:pt x="2126" y="11877"/>
                </a:lnTo>
                <a:lnTo>
                  <a:pt x="2126" y="2143"/>
                </a:lnTo>
                <a:lnTo>
                  <a:pt x="2296" y="2143"/>
                </a:lnTo>
                <a:lnTo>
                  <a:pt x="11863" y="2100"/>
                </a:lnTo>
                <a:lnTo>
                  <a:pt x="21600" y="2058"/>
                </a:lnTo>
                <a:lnTo>
                  <a:pt x="21600" y="1130"/>
                </a:lnTo>
                <a:lnTo>
                  <a:pt x="21600" y="1077"/>
                </a:lnTo>
                <a:lnTo>
                  <a:pt x="21600" y="1023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2681" y="2559"/>
                </a:moveTo>
                <a:cubicBezTo>
                  <a:pt x="10013" y="2436"/>
                  <a:pt x="7450" y="3435"/>
                  <a:pt x="5517" y="5384"/>
                </a:cubicBezTo>
                <a:cubicBezTo>
                  <a:pt x="2614" y="8310"/>
                  <a:pt x="1943" y="12489"/>
                  <a:pt x="3774" y="16237"/>
                </a:cubicBezTo>
                <a:cubicBezTo>
                  <a:pt x="4733" y="18202"/>
                  <a:pt x="6449" y="19825"/>
                  <a:pt x="8472" y="20672"/>
                </a:cubicBezTo>
                <a:cubicBezTo>
                  <a:pt x="9061" y="20919"/>
                  <a:pt x="9367" y="21044"/>
                  <a:pt x="9524" y="21056"/>
                </a:cubicBezTo>
                <a:cubicBezTo>
                  <a:pt x="9574" y="21028"/>
                  <a:pt x="9621" y="20971"/>
                  <a:pt x="9673" y="20918"/>
                </a:cubicBezTo>
                <a:cubicBezTo>
                  <a:pt x="9682" y="20871"/>
                  <a:pt x="9694" y="20831"/>
                  <a:pt x="9694" y="20758"/>
                </a:cubicBezTo>
                <a:cubicBezTo>
                  <a:pt x="9694" y="20283"/>
                  <a:pt x="9811" y="20259"/>
                  <a:pt x="11161" y="20449"/>
                </a:cubicBezTo>
                <a:cubicBezTo>
                  <a:pt x="12583" y="20648"/>
                  <a:pt x="14419" y="20345"/>
                  <a:pt x="15870" y="19670"/>
                </a:cubicBezTo>
                <a:cubicBezTo>
                  <a:pt x="16725" y="19273"/>
                  <a:pt x="17475" y="18743"/>
                  <a:pt x="18113" y="18114"/>
                </a:cubicBezTo>
                <a:cubicBezTo>
                  <a:pt x="18326" y="17904"/>
                  <a:pt x="18521" y="17683"/>
                  <a:pt x="18709" y="17453"/>
                </a:cubicBezTo>
                <a:cubicBezTo>
                  <a:pt x="20956" y="14688"/>
                  <a:pt x="21345" y="10537"/>
                  <a:pt x="19251" y="7271"/>
                </a:cubicBezTo>
                <a:cubicBezTo>
                  <a:pt x="18377" y="5908"/>
                  <a:pt x="17384" y="5065"/>
                  <a:pt x="15690" y="4254"/>
                </a:cubicBezTo>
                <a:cubicBezTo>
                  <a:pt x="14428" y="3650"/>
                  <a:pt x="14294" y="3543"/>
                  <a:pt x="14382" y="3188"/>
                </a:cubicBezTo>
                <a:cubicBezTo>
                  <a:pt x="14469" y="2838"/>
                  <a:pt x="14405" y="2782"/>
                  <a:pt x="13830" y="2687"/>
                </a:cubicBezTo>
                <a:cubicBezTo>
                  <a:pt x="13446" y="2623"/>
                  <a:pt x="13063" y="2576"/>
                  <a:pt x="12681" y="255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1" name="CasellaDiTesto 10"/>
          <p:cNvSpPr txBox="1"/>
          <p:nvPr/>
        </p:nvSpPr>
        <p:spPr>
          <a:xfrm>
            <a:off x="1051367" y="6495007"/>
            <a:ext cx="155090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A.S.D.ASGS</a:t>
            </a:r>
          </a:p>
        </p:txBody>
      </p:sp>
      <p:pic>
        <p:nvPicPr>
          <p:cNvPr id="8" name="Picture 7" descr="logoDocendum_positivo-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43" y="5241862"/>
            <a:ext cx="3431781" cy="1370032"/>
          </a:xfrm>
          <a:prstGeom prst="rect">
            <a:avLst/>
          </a:prstGeom>
        </p:spPr>
      </p:pic>
      <p:pic>
        <p:nvPicPr>
          <p:cNvPr id="18" name="Picture 17" descr="Schermata 2019-09-11 alle 17.03.1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5" y="4427072"/>
            <a:ext cx="1739900" cy="1676400"/>
          </a:xfrm>
          <a:prstGeom prst="rect">
            <a:avLst/>
          </a:prstGeom>
        </p:spPr>
      </p:pic>
      <p:pic>
        <p:nvPicPr>
          <p:cNvPr id="3" name="Picture 2" descr="Schermata 2019-09-11 alle 17.02.5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73" y="4314762"/>
            <a:ext cx="2971800" cy="1854200"/>
          </a:xfrm>
          <a:prstGeom prst="rect">
            <a:avLst/>
          </a:prstGeom>
        </p:spPr>
      </p:pic>
      <p:pic>
        <p:nvPicPr>
          <p:cNvPr id="4" name="Picture 3" descr="Schermata 2019-09-11 alle 17.03.0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66" y="4120578"/>
            <a:ext cx="2668210" cy="1402271"/>
          </a:xfrm>
          <a:prstGeom prst="rect">
            <a:avLst/>
          </a:prstGeom>
        </p:spPr>
      </p:pic>
      <p:pic>
        <p:nvPicPr>
          <p:cNvPr id="9" name="Picture 8" descr="Schermata 2019-09-11 alle 17.02.3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54" y="4196482"/>
            <a:ext cx="2106559" cy="1906990"/>
          </a:xfrm>
          <a:prstGeom prst="rect">
            <a:avLst/>
          </a:prstGeom>
        </p:spPr>
      </p:pic>
      <p:sp>
        <p:nvSpPr>
          <p:cNvPr id="19" name="CasellaDiTesto 10"/>
          <p:cNvSpPr txBox="1"/>
          <p:nvPr/>
        </p:nvSpPr>
        <p:spPr>
          <a:xfrm>
            <a:off x="289367" y="145193"/>
            <a:ext cx="57585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ATTIVITÀ </a:t>
            </a:r>
            <a:r>
              <a:rPr dirty="0"/>
              <a:t>EXTRA </a:t>
            </a:r>
            <a:r>
              <a:rPr lang="it-IT" dirty="0" smtClean="0"/>
              <a:t>CODING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503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147</Words>
  <Application>Microsoft Macintosh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Tema di Office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mirko.manfre@icloud.com</cp:lastModifiedBy>
  <cp:revision>13</cp:revision>
  <dcterms:modified xsi:type="dcterms:W3CDTF">2020-09-12T14:31:33Z</dcterms:modified>
</cp:coreProperties>
</file>